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59952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849" autoAdjust="0"/>
  </p:normalViewPr>
  <p:slideViewPr>
    <p:cSldViewPr snapToGrid="0">
      <p:cViewPr>
        <p:scale>
          <a:sx n="20" d="100"/>
          <a:sy n="20" d="100"/>
        </p:scale>
        <p:origin x="2070" y="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891626"/>
            <a:ext cx="18359596" cy="1253324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8908198"/>
            <a:ext cx="16199644" cy="8691601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436C-0653-413E-B37C-77A18DBD307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50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436C-0653-413E-B37C-77A18DBD307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7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916653"/>
            <a:ext cx="4657398" cy="3050811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916653"/>
            <a:ext cx="13702199" cy="3050811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436C-0653-413E-B37C-77A18DBD307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46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436C-0653-413E-B37C-77A18DBD307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44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974945"/>
            <a:ext cx="18629590" cy="14974888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4091502"/>
            <a:ext cx="18629590" cy="7874940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436C-0653-413E-B37C-77A18DBD307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77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9583264"/>
            <a:ext cx="9179798" cy="228415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9583264"/>
            <a:ext cx="9179798" cy="228415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436C-0653-413E-B37C-77A18DBD307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0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916661"/>
            <a:ext cx="18629590" cy="695828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8824938"/>
            <a:ext cx="9137610" cy="4324966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3149904"/>
            <a:ext cx="9137610" cy="193415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8824938"/>
            <a:ext cx="9182611" cy="4324966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3149904"/>
            <a:ext cx="9182611" cy="193415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436C-0653-413E-B37C-77A18DBD307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64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436C-0653-413E-B37C-77A18DBD307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32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436C-0653-413E-B37C-77A18DBD307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80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399982"/>
            <a:ext cx="6966409" cy="8399939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5183304"/>
            <a:ext cx="10934760" cy="25583147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10799922"/>
            <a:ext cx="6966409" cy="20008190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436C-0653-413E-B37C-77A18DBD307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26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399982"/>
            <a:ext cx="6966409" cy="8399939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5183304"/>
            <a:ext cx="10934760" cy="25583147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10799922"/>
            <a:ext cx="6966409" cy="20008190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436C-0653-413E-B37C-77A18DBD307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36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916661"/>
            <a:ext cx="18629590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9583264"/>
            <a:ext cx="18629590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3366432"/>
            <a:ext cx="485989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E436C-0653-413E-B37C-77A18DBD307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3366432"/>
            <a:ext cx="728984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3366432"/>
            <a:ext cx="485989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36A05-802F-4473-86F0-AD92E5C543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72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hyperlink" Target="mailto:*partelli@yahoo.com.b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AD57F396-3AD7-64E5-4BC0-78DB6484130D}"/>
              </a:ext>
            </a:extLst>
          </p:cNvPr>
          <p:cNvSpPr/>
          <p:nvPr/>
        </p:nvSpPr>
        <p:spPr>
          <a:xfrm>
            <a:off x="10718396" y="5894423"/>
            <a:ext cx="10028388" cy="8432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DAB4DA9-095E-1F97-D0CF-8C03118DF016}"/>
              </a:ext>
            </a:extLst>
          </p:cNvPr>
          <p:cNvSpPr txBox="1"/>
          <p:nvPr/>
        </p:nvSpPr>
        <p:spPr>
          <a:xfrm>
            <a:off x="3052682" y="3141827"/>
            <a:ext cx="164672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POTENCIAL PRODUTIVO DO CONILON A 1.100 METROS DE ALTITUDE. RESULTADOS DA TERCEIRA COLHEITA</a:t>
            </a:r>
            <a:endParaRPr lang="pt-BR" sz="167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3601941-D67A-D421-CDED-9E5F05A7A7DA}"/>
              </a:ext>
            </a:extLst>
          </p:cNvPr>
          <p:cNvSpPr txBox="1"/>
          <p:nvPr/>
        </p:nvSpPr>
        <p:spPr>
          <a:xfrm>
            <a:off x="10718396" y="6003368"/>
            <a:ext cx="9516149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96476" algn="just">
              <a:lnSpc>
                <a:spcPct val="115000"/>
              </a:lnSpc>
              <a:spcAft>
                <a:spcPts val="1772"/>
              </a:spcAft>
            </a:pPr>
            <a:r>
              <a:rPr lang="pt-B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RESULTADOS, DISCUSSÃO E CONCLUSÕES</a:t>
            </a:r>
            <a:endParaRPr lang="pt-BR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9904DFD-45FD-0F5B-B223-53F5A0A8E08A}"/>
              </a:ext>
            </a:extLst>
          </p:cNvPr>
          <p:cNvSpPr txBox="1"/>
          <p:nvPr/>
        </p:nvSpPr>
        <p:spPr>
          <a:xfrm>
            <a:off x="10766522" y="15813549"/>
            <a:ext cx="1018156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772"/>
              </a:spcAft>
            </a:pP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Tabela 1. 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Produtividade estimada da terceira colheita de 25 genótipos de </a:t>
            </a:r>
            <a:r>
              <a:rPr lang="pt-B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canephora 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três cultivares de </a:t>
            </a:r>
            <a:r>
              <a:rPr lang="pt-B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pt-B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arabica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avaliados a 1.100 metros de altitude na região Serrana do Espírito Santo.</a:t>
            </a:r>
            <a:endParaRPr lang="pt-BR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D97403B-962C-A205-C102-9D56CD88DE5F}"/>
              </a:ext>
            </a:extLst>
          </p:cNvPr>
          <p:cNvSpPr txBox="1"/>
          <p:nvPr/>
        </p:nvSpPr>
        <p:spPr>
          <a:xfrm>
            <a:off x="1437580" y="4627862"/>
            <a:ext cx="190459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Fábio Luiz Partelli</a:t>
            </a:r>
            <a:r>
              <a:rPr lang="pt-BR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*, Júlio Antônio Saraiva Aguilar</a:t>
            </a:r>
            <a:r>
              <a:rPr lang="pt-BR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*partelli@yahoo.com.br</a:t>
            </a:r>
            <a:endParaRPr lang="pt-B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Federal do Espírito Santo, Campus São Mateus. </a:t>
            </a:r>
            <a:r>
              <a:rPr lang="pt-BR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Grupo </a:t>
            </a:r>
            <a:r>
              <a:rPr lang="pt-BR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Khas</a:t>
            </a: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Espírito Santo – Brasil.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478A2DA-68A1-AB7E-E37E-7772D37554F0}"/>
              </a:ext>
            </a:extLst>
          </p:cNvPr>
          <p:cNvSpPr txBox="1"/>
          <p:nvPr/>
        </p:nvSpPr>
        <p:spPr>
          <a:xfrm>
            <a:off x="505326" y="9692704"/>
            <a:ext cx="9793706" cy="149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	Objetivou-se avaliar diversos genótipos de </a:t>
            </a:r>
            <a:r>
              <a:rPr lang="pt-BR" sz="3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C. canephora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em grande altitude na região Serrana do ES</a:t>
            </a:r>
            <a:endParaRPr lang="pt-BR" sz="3200" dirty="0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B05DC80C-143F-D0F1-C3B2-05A6BC8EEA95}"/>
              </a:ext>
            </a:extLst>
          </p:cNvPr>
          <p:cNvSpPr/>
          <p:nvPr/>
        </p:nvSpPr>
        <p:spPr>
          <a:xfrm>
            <a:off x="601580" y="5896096"/>
            <a:ext cx="9437666" cy="8432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D8A5D26-7733-0C4F-7730-7CE5097C1E43}"/>
              </a:ext>
            </a:extLst>
          </p:cNvPr>
          <p:cNvSpPr txBox="1"/>
          <p:nvPr/>
        </p:nvSpPr>
        <p:spPr>
          <a:xfrm>
            <a:off x="3958130" y="6022380"/>
            <a:ext cx="3168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2E7781A-0160-415F-F4D8-3AB3F11F5C0F}"/>
              </a:ext>
            </a:extLst>
          </p:cNvPr>
          <p:cNvSpPr/>
          <p:nvPr/>
        </p:nvSpPr>
        <p:spPr>
          <a:xfrm>
            <a:off x="524376" y="8946482"/>
            <a:ext cx="9524087" cy="8432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0FF5A04-FAD4-965F-2427-D5F9A5D89421}"/>
              </a:ext>
            </a:extLst>
          </p:cNvPr>
          <p:cNvSpPr txBox="1"/>
          <p:nvPr/>
        </p:nvSpPr>
        <p:spPr>
          <a:xfrm>
            <a:off x="4155737" y="9083635"/>
            <a:ext cx="3168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1820B56-25A4-5F79-291B-C3333565A4BE}"/>
              </a:ext>
            </a:extLst>
          </p:cNvPr>
          <p:cNvSpPr txBox="1"/>
          <p:nvPr/>
        </p:nvSpPr>
        <p:spPr>
          <a:xfrm>
            <a:off x="505326" y="6646482"/>
            <a:ext cx="9793706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Estudos de café em maiores altitudes também surgem como uma alternativa principalmente relacionadas a questões climáticas e de qualidade. </a:t>
            </a:r>
            <a:endParaRPr lang="pt-B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6E00BA82-80C9-2760-7817-AE9FE2532018}"/>
              </a:ext>
            </a:extLst>
          </p:cNvPr>
          <p:cNvSpPr/>
          <p:nvPr/>
        </p:nvSpPr>
        <p:spPr>
          <a:xfrm>
            <a:off x="570895" y="11401204"/>
            <a:ext cx="9458517" cy="8432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EEE393F-8660-E76D-7FC1-860CB84B8A5B}"/>
              </a:ext>
            </a:extLst>
          </p:cNvPr>
          <p:cNvSpPr txBox="1"/>
          <p:nvPr/>
        </p:nvSpPr>
        <p:spPr>
          <a:xfrm>
            <a:off x="3112145" y="11603074"/>
            <a:ext cx="556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E MÉTODOS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BD3D191-617D-19DF-BE64-31C2ADF7A1E3}"/>
              </a:ext>
            </a:extLst>
          </p:cNvPr>
          <p:cNvSpPr txBox="1"/>
          <p:nvPr/>
        </p:nvSpPr>
        <p:spPr>
          <a:xfrm>
            <a:off x="570896" y="12261446"/>
            <a:ext cx="9458518" cy="8129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O experimento está localizado no município de </a:t>
            </a: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Venda Nova do Imigrante – ES, a 1100 metros de altitude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São 28 tratamentos (genótipos) e três repetições (blocos). </a:t>
            </a:r>
          </a:p>
          <a:p>
            <a:pPr algn="just">
              <a:lnSpc>
                <a:spcPct val="150000"/>
              </a:lnSpc>
            </a:pP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Foi instalado em junho de 2019, no espaçamento de 3,0 m entre linhas por 0,6 m entre plantas. Avaliou-se a terceira colheita em litros por planta, fazendo-se uma conversão de 347,57 litros para obter uma saca de 60 kg beneficiada (Partelli et al., 2021) e apresentando os dados médio apenas da terceira colheita. Os dados foram submetidos a análise de variância, teste F e aplicado teste Scott-</a:t>
            </a:r>
            <a:r>
              <a:rPr lang="pt-B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Knott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71626FAF-1250-4750-C0F6-70A0CB2569D5}"/>
              </a:ext>
            </a:extLst>
          </p:cNvPr>
          <p:cNvSpPr/>
          <p:nvPr/>
        </p:nvSpPr>
        <p:spPr>
          <a:xfrm>
            <a:off x="12249150" y="30043990"/>
            <a:ext cx="8779478" cy="84321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952DC038-65FE-611A-43C4-F9E1C856B5A5}"/>
              </a:ext>
            </a:extLst>
          </p:cNvPr>
          <p:cNvSpPr txBox="1"/>
          <p:nvPr/>
        </p:nvSpPr>
        <p:spPr>
          <a:xfrm>
            <a:off x="13798800" y="30130645"/>
            <a:ext cx="67639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latin typeface="Times New Roman" panose="02020603050405020304" pitchFamily="18" charset="0"/>
              </a:rPr>
              <a:t>AGRADECIMENTOS</a:t>
            </a:r>
            <a:endParaRPr lang="pt-BR" sz="4000" dirty="0"/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C6EC1D07-0449-22BF-548C-0976888E52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9874"/>
            <a:ext cx="21599525" cy="502525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8D15FE21-A95D-BAA5-CC92-435EE1017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106" y="33432776"/>
            <a:ext cx="3070877" cy="9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C725854-4490-2C86-6925-55D7E8DF0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9" r="57746"/>
          <a:stretch/>
        </p:blipFill>
        <p:spPr bwMode="auto">
          <a:xfrm>
            <a:off x="16834045" y="33442724"/>
            <a:ext cx="4276800" cy="140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BE4BFB7-F76D-6234-68BE-7B6937B307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13809" r="12992" b="16366"/>
          <a:stretch/>
        </p:blipFill>
        <p:spPr>
          <a:xfrm>
            <a:off x="5052737" y="339422"/>
            <a:ext cx="3835838" cy="191061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FA7D4F9-BB8D-117E-E868-6E0D0D66B860}"/>
              </a:ext>
            </a:extLst>
          </p:cNvPr>
          <p:cNvSpPr txBox="1"/>
          <p:nvPr/>
        </p:nvSpPr>
        <p:spPr>
          <a:xfrm>
            <a:off x="10720130" y="6591037"/>
            <a:ext cx="10374069" cy="8996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Foram formados quatro grupos de genótipos (Tabela 1), tendo genótipos de ótimas produtividades (Arábica e Conilon) e de produção baixa e sem produção (Conilon). Observou-se uma produção media na terceira colheita superior a 59 sc.ha-1 em seis tratamentos. Destaca-se que esse ano foi o ano de alta do café Arábica, portanto na próxima colheita, sua produtividade será inferior.</a:t>
            </a: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Encontrou-se produtividades inferior a 20 sc.ha-1 na maioria dos genótipos de conilon, tendo muitos com produtividade abaixo de 5 sc.ha-1 e até sem produção. Posteriormente a pesquisa irá sugerir quais genótipos serão mais promissores para grandes altitudes.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B9D9225-549B-6E3C-8435-CCBA7017DC36}"/>
              </a:ext>
            </a:extLst>
          </p:cNvPr>
          <p:cNvSpPr txBox="1"/>
          <p:nvPr/>
        </p:nvSpPr>
        <p:spPr>
          <a:xfrm>
            <a:off x="10725147" y="22511411"/>
            <a:ext cx="10319824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Médias seguidas pela mesma letra minúscula na coluna não diferem entre si pelo teste de Scott-</a:t>
            </a:r>
            <a:r>
              <a:rPr lang="pt-BR" sz="20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Knott</a:t>
            </a:r>
            <a:r>
              <a:rPr lang="pt-BR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(p&lt;0,05). CV: 30,53%</a:t>
            </a:r>
            <a:endParaRPr lang="pt-BR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71BA254F-EA2E-3259-B9AC-B11DE5553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277491"/>
              </p:ext>
            </p:extLst>
          </p:nvPr>
        </p:nvGraphicFramePr>
        <p:xfrm>
          <a:off x="10595859" y="17252346"/>
          <a:ext cx="10468160" cy="5325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8520">
                  <a:extLst>
                    <a:ext uri="{9D8B030D-6E8A-4147-A177-3AD203B41FA5}">
                      <a16:colId xmlns:a16="http://schemas.microsoft.com/office/drawing/2014/main" val="3911033229"/>
                    </a:ext>
                  </a:extLst>
                </a:gridCol>
                <a:gridCol w="1308520">
                  <a:extLst>
                    <a:ext uri="{9D8B030D-6E8A-4147-A177-3AD203B41FA5}">
                      <a16:colId xmlns:a16="http://schemas.microsoft.com/office/drawing/2014/main" val="934246273"/>
                    </a:ext>
                  </a:extLst>
                </a:gridCol>
                <a:gridCol w="1308520">
                  <a:extLst>
                    <a:ext uri="{9D8B030D-6E8A-4147-A177-3AD203B41FA5}">
                      <a16:colId xmlns:a16="http://schemas.microsoft.com/office/drawing/2014/main" val="2440769267"/>
                    </a:ext>
                  </a:extLst>
                </a:gridCol>
                <a:gridCol w="1308520">
                  <a:extLst>
                    <a:ext uri="{9D8B030D-6E8A-4147-A177-3AD203B41FA5}">
                      <a16:colId xmlns:a16="http://schemas.microsoft.com/office/drawing/2014/main" val="2291540962"/>
                    </a:ext>
                  </a:extLst>
                </a:gridCol>
                <a:gridCol w="1308520">
                  <a:extLst>
                    <a:ext uri="{9D8B030D-6E8A-4147-A177-3AD203B41FA5}">
                      <a16:colId xmlns:a16="http://schemas.microsoft.com/office/drawing/2014/main" val="2699344777"/>
                    </a:ext>
                  </a:extLst>
                </a:gridCol>
                <a:gridCol w="1308520">
                  <a:extLst>
                    <a:ext uri="{9D8B030D-6E8A-4147-A177-3AD203B41FA5}">
                      <a16:colId xmlns:a16="http://schemas.microsoft.com/office/drawing/2014/main" val="1088832998"/>
                    </a:ext>
                  </a:extLst>
                </a:gridCol>
                <a:gridCol w="1308520">
                  <a:extLst>
                    <a:ext uri="{9D8B030D-6E8A-4147-A177-3AD203B41FA5}">
                      <a16:colId xmlns:a16="http://schemas.microsoft.com/office/drawing/2014/main" val="1385238233"/>
                    </a:ext>
                  </a:extLst>
                </a:gridCol>
                <a:gridCol w="1308520">
                  <a:extLst>
                    <a:ext uri="{9D8B030D-6E8A-4147-A177-3AD203B41FA5}">
                      <a16:colId xmlns:a16="http://schemas.microsoft.com/office/drawing/2014/main" val="4201662253"/>
                    </a:ext>
                  </a:extLst>
                </a:gridCol>
              </a:tblGrid>
              <a:tr h="1002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Genótipos</a:t>
                      </a:r>
                      <a:endParaRPr lang="pt-B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Produtividade (sc.ha</a:t>
                      </a:r>
                      <a:r>
                        <a:rPr lang="pt-BR" sz="28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B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Genótipos</a:t>
                      </a:r>
                      <a:endParaRPr lang="pt-B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Produtividade (sc.ha</a:t>
                      </a:r>
                      <a:r>
                        <a:rPr lang="pt-BR" sz="28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B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Genótipos</a:t>
                      </a:r>
                      <a:endParaRPr lang="pt-B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Produtividade (sc.ha</a:t>
                      </a:r>
                      <a:r>
                        <a:rPr lang="pt-BR" sz="28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B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Genótipos</a:t>
                      </a:r>
                      <a:endParaRPr lang="pt-B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Produtividade (sc.ha</a:t>
                      </a:r>
                      <a:r>
                        <a:rPr lang="pt-BR" sz="28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B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104565"/>
                  </a:ext>
                </a:extLst>
              </a:tr>
              <a:tr h="486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81,87a</a:t>
                      </a:r>
                      <a:endParaRPr lang="pt-BR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41,94b</a:t>
                      </a:r>
                      <a:endParaRPr lang="pt-BR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10,95c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1,10c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929454"/>
                  </a:ext>
                </a:extLst>
              </a:tr>
              <a:tr h="486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81,71a</a:t>
                      </a:r>
                      <a:endParaRPr lang="pt-BR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38,13b</a:t>
                      </a:r>
                      <a:endParaRPr lang="pt-BR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8,17c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1,10c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506607"/>
                  </a:ext>
                </a:extLst>
              </a:tr>
              <a:tr h="486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76,26a</a:t>
                      </a:r>
                      <a:endParaRPr lang="pt-BR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37,04b</a:t>
                      </a:r>
                      <a:endParaRPr lang="pt-BR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5,45c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1,10c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129511"/>
                  </a:ext>
                </a:extLst>
              </a:tr>
              <a:tr h="486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70,81a</a:t>
                      </a:r>
                      <a:endParaRPr lang="pt-BR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19,61c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5,45c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0,56c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820580"/>
                  </a:ext>
                </a:extLst>
              </a:tr>
              <a:tr h="486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59,92a</a:t>
                      </a:r>
                      <a:endParaRPr lang="pt-BR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18,52c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4,90c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0,00d</a:t>
                      </a:r>
                      <a:endParaRPr lang="pt-BR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027857"/>
                  </a:ext>
                </a:extLst>
              </a:tr>
              <a:tr h="486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59,23a</a:t>
                      </a:r>
                      <a:endParaRPr lang="pt-BR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13,07c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3,82c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0,00d</a:t>
                      </a:r>
                      <a:endParaRPr lang="pt-BR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281343"/>
                  </a:ext>
                </a:extLst>
              </a:tr>
              <a:tr h="486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t-B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45,76b</a:t>
                      </a:r>
                      <a:endParaRPr lang="pt-BR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12,53c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1,64c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0,00d</a:t>
                      </a:r>
                      <a:endParaRPr lang="pt-BR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384521"/>
                  </a:ext>
                </a:extLst>
              </a:tr>
            </a:tbl>
          </a:graphicData>
        </a:graphic>
      </p:graphicFrame>
      <p:sp>
        <p:nvSpPr>
          <p:cNvPr id="29" name="CaixaDeTexto 28">
            <a:extLst>
              <a:ext uri="{FF2B5EF4-FFF2-40B4-BE49-F238E27FC236}">
                <a16:creationId xmlns:a16="http://schemas.microsoft.com/office/drawing/2014/main" id="{A29492F5-B53C-14FB-FCF8-954E359EDF69}"/>
              </a:ext>
            </a:extLst>
          </p:cNvPr>
          <p:cNvSpPr txBox="1"/>
          <p:nvPr/>
        </p:nvSpPr>
        <p:spPr>
          <a:xfrm>
            <a:off x="16757845" y="31827823"/>
            <a:ext cx="30922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Grupo </a:t>
            </a:r>
            <a:r>
              <a:rPr lang="pt-B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Khas</a:t>
            </a:r>
            <a:endParaRPr lang="pt-BR" sz="3200" b="1" dirty="0"/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4B779E83-ACD6-054D-E73D-4865E83F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027" y="33402980"/>
            <a:ext cx="3070877" cy="9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3D4F4A3F-95D0-2936-9D77-99A31E8AD5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13809" r="12992" b="16366"/>
          <a:stretch/>
        </p:blipFill>
        <p:spPr>
          <a:xfrm>
            <a:off x="11711725" y="30815353"/>
            <a:ext cx="4860385" cy="2420934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7AD65A58-7C2A-B450-7DE4-40CBADFA4CFF}"/>
              </a:ext>
            </a:extLst>
          </p:cNvPr>
          <p:cNvSpPr txBox="1"/>
          <p:nvPr/>
        </p:nvSpPr>
        <p:spPr>
          <a:xfrm>
            <a:off x="17747766" y="31798027"/>
            <a:ext cx="30922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Grupo </a:t>
            </a:r>
            <a:r>
              <a:rPr lang="pt-B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Khas</a:t>
            </a:r>
            <a:endParaRPr lang="pt-BR" sz="3200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CAFADEE-B509-016C-25A7-DCA61B1D1EB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922" t="18055" r="6791" b="31014"/>
          <a:stretch>
            <a:fillRect/>
          </a:stretch>
        </p:blipFill>
        <p:spPr>
          <a:xfrm>
            <a:off x="9645441" y="247143"/>
            <a:ext cx="6671945" cy="226666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050B562-6EF0-5897-BE86-0E758C59E77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2551" t="24403" r="38467" b="31307"/>
          <a:stretch>
            <a:fillRect/>
          </a:stretch>
        </p:blipFill>
        <p:spPr>
          <a:xfrm>
            <a:off x="460034" y="281941"/>
            <a:ext cx="3835838" cy="195003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9DE86EF1-9066-913F-D6F4-5027DD5A72F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726" t="13436" r="15562" b="23141"/>
          <a:stretch>
            <a:fillRect/>
          </a:stretch>
        </p:blipFill>
        <p:spPr>
          <a:xfrm>
            <a:off x="16838489" y="222863"/>
            <a:ext cx="4267911" cy="224752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CB6A833-A970-5B14-5B17-F1AD39E406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4"/>
          <a:stretch>
            <a:fillRect/>
          </a:stretch>
        </p:blipFill>
        <p:spPr>
          <a:xfrm>
            <a:off x="505326" y="20743844"/>
            <a:ext cx="9868992" cy="626982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FE66788-CF05-DEC1-AC4F-AB1331E052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1" y="27570336"/>
            <a:ext cx="10833593" cy="6892874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34D3089A-64C3-5045-EC52-9483CEEC06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7"/>
          <a:stretch>
            <a:fillRect/>
          </a:stretch>
        </p:blipFill>
        <p:spPr>
          <a:xfrm>
            <a:off x="12121420" y="23399886"/>
            <a:ext cx="8718601" cy="62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676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1754</TotalTime>
  <Words>470</Words>
  <Application>Microsoft Office PowerPoint</Application>
  <PresentationFormat>Personalizar</PresentationFormat>
  <Paragraphs>82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Autor</dc:creator>
  <cp:lastModifiedBy>Fabio</cp:lastModifiedBy>
  <cp:revision>60</cp:revision>
  <cp:lastPrinted>2023-10-24T11:05:15Z</cp:lastPrinted>
  <dcterms:created xsi:type="dcterms:W3CDTF">2023-10-17T16:40:59Z</dcterms:created>
  <dcterms:modified xsi:type="dcterms:W3CDTF">2025-08-01T12:22:34Z</dcterms:modified>
</cp:coreProperties>
</file>