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49" autoAdjust="0"/>
  </p:normalViewPr>
  <p:slideViewPr>
    <p:cSldViewPr snapToGrid="0">
      <p:cViewPr varScale="1">
        <p:scale>
          <a:sx n="13" d="100"/>
          <a:sy n="13" d="100"/>
        </p:scale>
        <p:origin x="256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891626"/>
            <a:ext cx="18359596" cy="1253324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8908198"/>
            <a:ext cx="16199644" cy="8691601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50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7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916653"/>
            <a:ext cx="4657398" cy="3050811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916653"/>
            <a:ext cx="13702199" cy="3050811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46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44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974945"/>
            <a:ext cx="18629590" cy="14974888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4091502"/>
            <a:ext cx="18629590" cy="7874940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77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9583264"/>
            <a:ext cx="9179798" cy="228415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9583264"/>
            <a:ext cx="9179798" cy="228415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0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916661"/>
            <a:ext cx="18629590" cy="695828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8824938"/>
            <a:ext cx="9137610" cy="4324966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3149904"/>
            <a:ext cx="9137610" cy="193415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8824938"/>
            <a:ext cx="9182611" cy="4324966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3149904"/>
            <a:ext cx="9182611" cy="193415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64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32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80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399982"/>
            <a:ext cx="6966409" cy="8399939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5183304"/>
            <a:ext cx="10934760" cy="25583147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10799922"/>
            <a:ext cx="6966409" cy="20008190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26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399982"/>
            <a:ext cx="6966409" cy="8399939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5183304"/>
            <a:ext cx="10934760" cy="25583147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10799922"/>
            <a:ext cx="6966409" cy="20008190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36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916661"/>
            <a:ext cx="18629590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9583264"/>
            <a:ext cx="18629590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3366432"/>
            <a:ext cx="485989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436C-0653-413E-B37C-77A18DBD3072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3366432"/>
            <a:ext cx="728984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3366432"/>
            <a:ext cx="485989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72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641" y="7106294"/>
            <a:ext cx="9148088" cy="5491551"/>
          </a:xfrm>
          <a:prstGeom prst="rect">
            <a:avLst/>
          </a:prstGeom>
        </p:spPr>
      </p:pic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AD57F396-3AD7-64E5-4BC0-78DB6484130D}"/>
              </a:ext>
            </a:extLst>
          </p:cNvPr>
          <p:cNvSpPr/>
          <p:nvPr/>
        </p:nvSpPr>
        <p:spPr>
          <a:xfrm>
            <a:off x="11770257" y="5894423"/>
            <a:ext cx="8640000" cy="84321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DAB4DA9-095E-1F97-D0CF-8C03118DF016}"/>
              </a:ext>
            </a:extLst>
          </p:cNvPr>
          <p:cNvSpPr txBox="1"/>
          <p:nvPr/>
        </p:nvSpPr>
        <p:spPr>
          <a:xfrm>
            <a:off x="3052682" y="3141827"/>
            <a:ext cx="164672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RENDIMENTO DE 19 GENÓTIPOS DE </a:t>
            </a:r>
            <a:r>
              <a:rPr lang="pt-BR" sz="4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Coffea canephora </a:t>
            </a:r>
            <a:r>
              <a:rPr lang="pt-BR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CULTIVADOS SOB SOMBREAMENTO COM SERINGUEIRA</a:t>
            </a:r>
            <a:endParaRPr lang="pt-BR" sz="167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3601941-D67A-D421-CDED-9E5F05A7A7DA}"/>
              </a:ext>
            </a:extLst>
          </p:cNvPr>
          <p:cNvSpPr txBox="1"/>
          <p:nvPr/>
        </p:nvSpPr>
        <p:spPr>
          <a:xfrm>
            <a:off x="12437090" y="6003368"/>
            <a:ext cx="7318795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96476" algn="just">
              <a:lnSpc>
                <a:spcPct val="115000"/>
              </a:lnSpc>
              <a:spcAft>
                <a:spcPts val="1772"/>
              </a:spcAft>
            </a:pP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RESULTADOS E DISCUSSÃO</a:t>
            </a:r>
            <a:endParaRPr lang="pt-BR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9904DFD-45FD-0F5B-B223-53F5A0A8E08A}"/>
              </a:ext>
            </a:extLst>
          </p:cNvPr>
          <p:cNvSpPr txBox="1"/>
          <p:nvPr/>
        </p:nvSpPr>
        <p:spPr>
          <a:xfrm>
            <a:off x="11570113" y="17786725"/>
            <a:ext cx="90909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772"/>
              </a:spcAft>
            </a:pP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Figura 2.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Porcentagem de grão nos frutos (A), e relação entre o peso do fruto maduro e o peso do grão beneficiado seco (B) em 19 genótipos de </a:t>
            </a:r>
            <a:r>
              <a:rPr lang="pt-B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canephora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Médias seguidas pela mesma letra não diferem pelo teste Scott-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Knot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5%. CV: 6,45% (A); 10,94% (B).</a:t>
            </a:r>
            <a:endParaRPr lang="pt-BR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0E8D7DF-7C5F-871F-5509-54BF87AB9DA1}"/>
              </a:ext>
            </a:extLst>
          </p:cNvPr>
          <p:cNvSpPr txBox="1"/>
          <p:nvPr/>
        </p:nvSpPr>
        <p:spPr>
          <a:xfrm>
            <a:off x="11324387" y="26382574"/>
            <a:ext cx="93366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Existe variabilidade genética entre os genótipos avaliados.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</a:rPr>
              <a:t>	O genótipo 15 tem a menor porcentagem de grão nos frutos e menor relação PM/OS, o que indica um menor rendimento de grão.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</a:rPr>
              <a:t>	Outras avaliações continuarão sendo realizadas.</a:t>
            </a:r>
            <a:endParaRPr lang="pt-BR" sz="3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97403B-962C-A205-C102-9D56CD88DE5F}"/>
              </a:ext>
            </a:extLst>
          </p:cNvPr>
          <p:cNvSpPr txBox="1"/>
          <p:nvPr/>
        </p:nvSpPr>
        <p:spPr>
          <a:xfrm>
            <a:off x="1437580" y="4627862"/>
            <a:ext cx="190459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Gleison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Oliosi</a:t>
            </a:r>
            <a:r>
              <a:rPr lang="pt-BR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*, José F. L. Silva</a:t>
            </a:r>
            <a:r>
              <a:rPr lang="pt-BR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Leonan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S. Benincá</a:t>
            </a:r>
            <a:r>
              <a:rPr lang="pt-BR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Fábio L. Partelli</a:t>
            </a:r>
            <a:r>
              <a:rPr lang="pt-BR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1*</a:t>
            </a: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*gleison.oliosi@hotmail.com, partelli@yahoo.com.br. </a:t>
            </a:r>
            <a:r>
              <a:rPr lang="pt-BR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Federal do Espírito Santo, Campus São Mateus.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478A2DA-68A1-AB7E-E37E-7772D37554F0}"/>
              </a:ext>
            </a:extLst>
          </p:cNvPr>
          <p:cNvSpPr txBox="1"/>
          <p:nvPr/>
        </p:nvSpPr>
        <p:spPr>
          <a:xfrm>
            <a:off x="697832" y="13664122"/>
            <a:ext cx="9601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	Avaliar o rendimento de 19 genótipos de café sob alto nível de sombreamento com seringueira.</a:t>
            </a:r>
            <a:endParaRPr lang="pt-BR" sz="3200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B05DC80C-143F-D0F1-C3B2-05A6BC8EEA95}"/>
              </a:ext>
            </a:extLst>
          </p:cNvPr>
          <p:cNvSpPr/>
          <p:nvPr/>
        </p:nvSpPr>
        <p:spPr>
          <a:xfrm>
            <a:off x="1364980" y="5896096"/>
            <a:ext cx="8674265" cy="84321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D8A5D26-7733-0C4F-7730-7CE5097C1E43}"/>
              </a:ext>
            </a:extLst>
          </p:cNvPr>
          <p:cNvSpPr txBox="1"/>
          <p:nvPr/>
        </p:nvSpPr>
        <p:spPr>
          <a:xfrm>
            <a:off x="3958130" y="6022380"/>
            <a:ext cx="316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2E7781A-0160-415F-F4D8-3AB3F11F5C0F}"/>
              </a:ext>
            </a:extLst>
          </p:cNvPr>
          <p:cNvSpPr/>
          <p:nvPr/>
        </p:nvSpPr>
        <p:spPr>
          <a:xfrm>
            <a:off x="1188693" y="12787558"/>
            <a:ext cx="8674265" cy="84321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0FF5A04-FAD4-965F-2427-D5F9A5D89421}"/>
              </a:ext>
            </a:extLst>
          </p:cNvPr>
          <p:cNvSpPr txBox="1"/>
          <p:nvPr/>
        </p:nvSpPr>
        <p:spPr>
          <a:xfrm>
            <a:off x="4136687" y="12972836"/>
            <a:ext cx="316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1820B56-25A4-5F79-291B-C3333565A4BE}"/>
              </a:ext>
            </a:extLst>
          </p:cNvPr>
          <p:cNvSpPr txBox="1"/>
          <p:nvPr/>
        </p:nvSpPr>
        <p:spPr>
          <a:xfrm>
            <a:off x="697832" y="6838986"/>
            <a:ext cx="9601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cultivo de </a:t>
            </a:r>
            <a: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Coffea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sp. a pleno sol, ocorre na maioria das áreas cafeeiras do Brasil. Contudo, com a possibilidade de alterações climáticas em função do aquecimento global, o aumento da temperatura do ar pode implicar em redução das áreas aptas à produção de café (</a:t>
            </a:r>
            <a:r>
              <a:rPr lang="pt-B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Bunn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et al., 2015), pois afeta de forma danosa o metabolismo da planta (Rodrigues et al., 2016).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Dessa forma, o cultivo do cafeeiro em sistemas arborizados surge como alternativa promissora, pois podem proporcionar condições microclimáticas mais amenas para o cultivo (</a:t>
            </a:r>
            <a:r>
              <a:rPr lang="pt-B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Oliosi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et al., 2016).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6E00BA82-80C9-2760-7817-AE9FE2532018}"/>
              </a:ext>
            </a:extLst>
          </p:cNvPr>
          <p:cNvSpPr/>
          <p:nvPr/>
        </p:nvSpPr>
        <p:spPr>
          <a:xfrm>
            <a:off x="1364979" y="15426760"/>
            <a:ext cx="8676000" cy="84321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EEE393F-8660-E76D-7FC1-860CB84B8A5B}"/>
              </a:ext>
            </a:extLst>
          </p:cNvPr>
          <p:cNvSpPr txBox="1"/>
          <p:nvPr/>
        </p:nvSpPr>
        <p:spPr>
          <a:xfrm>
            <a:off x="3280586" y="15580507"/>
            <a:ext cx="556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E MÉTODOS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BD3D191-617D-19DF-BE64-31C2ADF7A1E3}"/>
              </a:ext>
            </a:extLst>
          </p:cNvPr>
          <p:cNvSpPr txBox="1"/>
          <p:nvPr/>
        </p:nvSpPr>
        <p:spPr>
          <a:xfrm>
            <a:off x="938480" y="16457457"/>
            <a:ext cx="909093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cafeeiro foi implantado em 04/2020 (6,5x0,5m) nas entrelinhas de um plantio de seringueira implantado em 10/2012 (6,5x2,5m). O delineamento foi em blocos </a:t>
            </a:r>
            <a:r>
              <a:rPr lang="pt-B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casualizados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com 19 tratamentos e três blocos.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Cinco dos genótipos avaliados são amplamente conhecidos e os demais foram selecionados em uma lavoura seminífera não irrigada e sob seringueira em Pinheiros - ES.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79398F32-DD85-5509-DBED-67997F5FD6A9}"/>
              </a:ext>
            </a:extLst>
          </p:cNvPr>
          <p:cNvSpPr txBox="1"/>
          <p:nvPr/>
        </p:nvSpPr>
        <p:spPr>
          <a:xfrm>
            <a:off x="938480" y="32693751"/>
            <a:ext cx="9601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772"/>
              </a:spcAft>
            </a:pP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Figura 1: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Área experimental de </a:t>
            </a:r>
            <a:r>
              <a:rPr lang="pt-B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Coffea canephora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consorciado com seringueira em São Mateus-ES (A); Colheita de cada genótipo com ao menos 80% dos frutos maduros (B); Pesagem de 20 frutos maduros de cada genótipo (C); descascamento dos frutos e separação do grão e casca (D).</a:t>
            </a:r>
            <a:endParaRPr lang="pt-BR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5BC7AD56-95EB-94D8-942B-9EED98AF1C71}"/>
              </a:ext>
            </a:extLst>
          </p:cNvPr>
          <p:cNvSpPr/>
          <p:nvPr/>
        </p:nvSpPr>
        <p:spPr>
          <a:xfrm>
            <a:off x="12021045" y="25343051"/>
            <a:ext cx="8640000" cy="84321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0E34D5E-B2B3-10AD-0CD9-C7083EB8B226}"/>
              </a:ext>
            </a:extLst>
          </p:cNvPr>
          <p:cNvSpPr txBox="1"/>
          <p:nvPr/>
        </p:nvSpPr>
        <p:spPr>
          <a:xfrm>
            <a:off x="14595217" y="25396636"/>
            <a:ext cx="49906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CONCLUSÃO</a:t>
            </a:r>
            <a:endParaRPr lang="pt-BR" sz="4000" dirty="0"/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71626FAF-1250-4750-C0F6-70A0CB2569D5}"/>
              </a:ext>
            </a:extLst>
          </p:cNvPr>
          <p:cNvSpPr/>
          <p:nvPr/>
        </p:nvSpPr>
        <p:spPr>
          <a:xfrm>
            <a:off x="12070784" y="29758240"/>
            <a:ext cx="8676000" cy="84321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52DC038-65FE-611A-43C4-F9E1C856B5A5}"/>
              </a:ext>
            </a:extLst>
          </p:cNvPr>
          <p:cNvSpPr txBox="1"/>
          <p:nvPr/>
        </p:nvSpPr>
        <p:spPr>
          <a:xfrm>
            <a:off x="13798800" y="29844895"/>
            <a:ext cx="67639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latin typeface="Times New Roman" panose="02020603050405020304" pitchFamily="18" charset="0"/>
              </a:rPr>
              <a:t>AGRADECIMENTOS</a:t>
            </a:r>
            <a:endParaRPr lang="pt-BR" sz="4000" dirty="0"/>
          </a:p>
        </p:txBody>
      </p:sp>
      <p:pic>
        <p:nvPicPr>
          <p:cNvPr id="27" name="Imagem 26" descr="Placa branca com letras pretas em fundo verde&#10;&#10;Descrição gerada automaticamente com confiança média">
            <a:extLst>
              <a:ext uri="{FF2B5EF4-FFF2-40B4-BE49-F238E27FC236}">
                <a16:creationId xmlns:a16="http://schemas.microsoft.com/office/drawing/2014/main" id="{29B62F99-FBB3-4D50-EF43-45EB01B52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5" y="74755"/>
            <a:ext cx="3328936" cy="2670850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C6EC1D07-0449-22BF-548C-0976888E52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9874"/>
            <a:ext cx="21599525" cy="502525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8D15FE21-A95D-BAA5-CC92-435EE101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169" y="31157542"/>
            <a:ext cx="3070877" cy="9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C725854-4490-2C86-6925-55D7E8DF0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9" r="57746"/>
          <a:stretch/>
        </p:blipFill>
        <p:spPr bwMode="auto">
          <a:xfrm>
            <a:off x="16807207" y="32464844"/>
            <a:ext cx="4276800" cy="14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1845" y="12532515"/>
            <a:ext cx="9090932" cy="5449163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2493" y="26734600"/>
            <a:ext cx="4516026" cy="5684635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4588957" y="20873569"/>
            <a:ext cx="476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9524878" y="20986661"/>
            <a:ext cx="476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B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4588957" y="26987101"/>
            <a:ext cx="476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9524975" y="26782012"/>
            <a:ext cx="476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D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00E8D7DF-7C5F-871F-5509-54BF87AB9DA1}"/>
              </a:ext>
            </a:extLst>
          </p:cNvPr>
          <p:cNvSpPr txBox="1"/>
          <p:nvPr/>
        </p:nvSpPr>
        <p:spPr>
          <a:xfrm>
            <a:off x="12390013" y="33838525"/>
            <a:ext cx="7365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Produtor Diego Z. </a:t>
            </a:r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Bonomo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e família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00E8D7DF-7C5F-871F-5509-54BF87AB9DA1}"/>
              </a:ext>
            </a:extLst>
          </p:cNvPr>
          <p:cNvSpPr txBox="1"/>
          <p:nvPr/>
        </p:nvSpPr>
        <p:spPr>
          <a:xfrm>
            <a:off x="11324387" y="19859391"/>
            <a:ext cx="933665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 variabilidade genética observada entre os genótipos pode contribuir favoravelmente para programas de melhoramento, com a possibilidade de discriminar materiais superiores (</a:t>
            </a:r>
            <a:r>
              <a:rPr lang="pt-B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Giles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et al., 2018).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 seleção de novos materiais genéticos de café Conilon adaptados ao sombreamento, possibilitará aos produtores a possibilidade de plantio de genótipos com potencial produtivo superior nessas condições, possibilitando maior rentabilidade ao mesmo, aliado a sustentabilidade da atividade.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DA512F6-45F4-E276-247F-9A7E9CE266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13809" r="12992" b="16366"/>
          <a:stretch/>
        </p:blipFill>
        <p:spPr>
          <a:xfrm>
            <a:off x="11785312" y="31093500"/>
            <a:ext cx="4860385" cy="242093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F4DE866-9271-6D59-3C40-DBFB05B1678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8156" r="33595" b="37039"/>
          <a:stretch/>
        </p:blipFill>
        <p:spPr>
          <a:xfrm>
            <a:off x="15247806" y="156824"/>
            <a:ext cx="5786506" cy="26850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0934F44-0097-BB73-45ED-2CB97B371DF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7810" t="6794" r="27716" b="67637"/>
          <a:stretch/>
        </p:blipFill>
        <p:spPr>
          <a:xfrm>
            <a:off x="7036167" y="208587"/>
            <a:ext cx="7848816" cy="253701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BE4BFB7-F76D-6234-68BE-7B6937B307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13809" r="12992" b="16366"/>
          <a:stretch/>
        </p:blipFill>
        <p:spPr>
          <a:xfrm>
            <a:off x="3612553" y="835147"/>
            <a:ext cx="3020631" cy="150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67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1677</TotalTime>
  <Words>503</Words>
  <Application>Microsoft Office PowerPoint</Application>
  <PresentationFormat>Personalizar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Autor</dc:creator>
  <cp:lastModifiedBy>Fabio</cp:lastModifiedBy>
  <cp:revision>49</cp:revision>
  <cp:lastPrinted>2023-10-24T11:05:15Z</cp:lastPrinted>
  <dcterms:created xsi:type="dcterms:W3CDTF">2023-10-17T16:40:59Z</dcterms:created>
  <dcterms:modified xsi:type="dcterms:W3CDTF">2024-09-09T12:53:00Z</dcterms:modified>
</cp:coreProperties>
</file>